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59" r:id="rId6"/>
    <p:sldId id="260" r:id="rId7"/>
    <p:sldId id="266" r:id="rId8"/>
    <p:sldId id="263" r:id="rId9"/>
    <p:sldId id="267" r:id="rId10"/>
    <p:sldId id="264" r:id="rId11"/>
    <p:sldId id="269" r:id="rId12"/>
    <p:sldId id="261" r:id="rId13"/>
    <p:sldId id="265" r:id="rId14"/>
    <p:sldId id="270" r:id="rId15"/>
    <p:sldId id="268" r:id="rId16"/>
    <p:sldId id="272" r:id="rId17"/>
    <p:sldId id="271" r:id="rId18"/>
    <p:sldId id="275" r:id="rId19"/>
    <p:sldId id="274" r:id="rId20"/>
    <p:sldId id="262" r:id="rId21"/>
    <p:sldId id="276" r:id="rId22"/>
    <p:sldId id="27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94660"/>
  </p:normalViewPr>
  <p:slideViewPr>
    <p:cSldViewPr snapToGrid="0" snapToObjects="1">
      <p:cViewPr varScale="1">
        <p:scale>
          <a:sx n="213" d="100"/>
          <a:sy n="213" d="100"/>
        </p:scale>
        <p:origin x="-1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A472E-D807-BD49-BE97-A395F22B75F3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F230-82CB-A344-8833-0AA894583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0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5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F230-82CB-A344-8833-0AA894583C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10/21/14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10/21/14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hyperlink" Target="http://api.jquery.com/off/" TargetMode="External"/><Relationship Id="rId21" Type="http://schemas.openxmlformats.org/officeDocument/2006/relationships/hyperlink" Target="http://api.jquery.com/one/" TargetMode="External"/><Relationship Id="rId22" Type="http://schemas.openxmlformats.org/officeDocument/2006/relationships/hyperlink" Target="http://api.jquery.com/parent/" TargetMode="External"/><Relationship Id="rId23" Type="http://schemas.openxmlformats.org/officeDocument/2006/relationships/hyperlink" Target="http://api.jquery.com/prepend/" TargetMode="External"/><Relationship Id="rId24" Type="http://schemas.openxmlformats.org/officeDocument/2006/relationships/hyperlink" Target="http://api.jquery.com/prop/" TargetMode="External"/><Relationship Id="rId25" Type="http://schemas.openxmlformats.org/officeDocument/2006/relationships/hyperlink" Target="http://api.jquery.com/ready/" TargetMode="External"/><Relationship Id="rId26" Type="http://schemas.openxmlformats.org/officeDocument/2006/relationships/hyperlink" Target="http://api.jquery.com/remove/" TargetMode="External"/><Relationship Id="rId27" Type="http://schemas.openxmlformats.org/officeDocument/2006/relationships/hyperlink" Target="http://api.jquery.com/removeAttr/" TargetMode="External"/><Relationship Id="rId28" Type="http://schemas.openxmlformats.org/officeDocument/2006/relationships/hyperlink" Target="http://api.jquery.com/removeClass/" TargetMode="External"/><Relationship Id="rId29" Type="http://schemas.openxmlformats.org/officeDocument/2006/relationships/hyperlink" Target="http://api.jquery.com/remove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i.jquery.com/addClass/" TargetMode="External"/><Relationship Id="rId3" Type="http://schemas.openxmlformats.org/officeDocument/2006/relationships/hyperlink" Target="http://api.jquery.com/after/" TargetMode="External"/><Relationship Id="rId4" Type="http://schemas.openxmlformats.org/officeDocument/2006/relationships/hyperlink" Target="http://api.jquery.com/append/" TargetMode="External"/><Relationship Id="rId5" Type="http://schemas.openxmlformats.org/officeDocument/2006/relationships/hyperlink" Target="http://api.jquery.com/attr/" TargetMode="External"/><Relationship Id="rId30" Type="http://schemas.openxmlformats.org/officeDocument/2006/relationships/hyperlink" Target="http://api.jquery.com/replaceWith/" TargetMode="External"/><Relationship Id="rId31" Type="http://schemas.openxmlformats.org/officeDocument/2006/relationships/hyperlink" Target="http://api.jquery.com/text/" TargetMode="External"/><Relationship Id="rId32" Type="http://schemas.openxmlformats.org/officeDocument/2006/relationships/hyperlink" Target="http://api.jquery.com/toggleClass/" TargetMode="External"/><Relationship Id="rId9" Type="http://schemas.openxmlformats.org/officeDocument/2006/relationships/hyperlink" Target="http://api.jquery.com/contents/" TargetMode="External"/><Relationship Id="rId6" Type="http://schemas.openxmlformats.org/officeDocument/2006/relationships/hyperlink" Target="http://api.jquery.com/bind/" TargetMode="External"/><Relationship Id="rId7" Type="http://schemas.openxmlformats.org/officeDocument/2006/relationships/hyperlink" Target="http://api.jquery.com/children/" TargetMode="External"/><Relationship Id="rId8" Type="http://schemas.openxmlformats.org/officeDocument/2006/relationships/hyperlink" Target="http://api.jquery.com/clone/" TargetMode="External"/><Relationship Id="rId33" Type="http://schemas.openxmlformats.org/officeDocument/2006/relationships/hyperlink" Target="http://api.jquery.com/triggerHandler/" TargetMode="External"/><Relationship Id="rId34" Type="http://schemas.openxmlformats.org/officeDocument/2006/relationships/hyperlink" Target="http://api.jquery.com/unbind/" TargetMode="External"/><Relationship Id="rId35" Type="http://schemas.openxmlformats.org/officeDocument/2006/relationships/hyperlink" Target="http://api.jquery.com/val/" TargetMode="External"/><Relationship Id="rId36" Type="http://schemas.openxmlformats.org/officeDocument/2006/relationships/hyperlink" Target="http://api.jquery.com/wrap/" TargetMode="External"/><Relationship Id="rId10" Type="http://schemas.openxmlformats.org/officeDocument/2006/relationships/hyperlink" Target="http://api.jquery.com/css/" TargetMode="External"/><Relationship Id="rId11" Type="http://schemas.openxmlformats.org/officeDocument/2006/relationships/hyperlink" Target="http://api.jquery.com/data/" TargetMode="External"/><Relationship Id="rId12" Type="http://schemas.openxmlformats.org/officeDocument/2006/relationships/hyperlink" Target="http://api.jquery.com/detach/" TargetMode="External"/><Relationship Id="rId13" Type="http://schemas.openxmlformats.org/officeDocument/2006/relationships/hyperlink" Target="http://api.jquery.com/empty/" TargetMode="External"/><Relationship Id="rId14" Type="http://schemas.openxmlformats.org/officeDocument/2006/relationships/hyperlink" Target="http://api.jquery.com/eq/" TargetMode="External"/><Relationship Id="rId15" Type="http://schemas.openxmlformats.org/officeDocument/2006/relationships/hyperlink" Target="http://api.jquery.com/find/" TargetMode="External"/><Relationship Id="rId16" Type="http://schemas.openxmlformats.org/officeDocument/2006/relationships/hyperlink" Target="http://api.jquery.com/hasClass/" TargetMode="External"/><Relationship Id="rId17" Type="http://schemas.openxmlformats.org/officeDocument/2006/relationships/hyperlink" Target="http://api.jquery.com/html/" TargetMode="External"/><Relationship Id="rId18" Type="http://schemas.openxmlformats.org/officeDocument/2006/relationships/hyperlink" Target="http://api.jquery.com/next/" TargetMode="External"/><Relationship Id="rId19" Type="http://schemas.openxmlformats.org/officeDocument/2006/relationships/hyperlink" Target="http://api.jquery.com/on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3082" y="4845365"/>
            <a:ext cx="3157491" cy="7403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Las Vegas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Basic “Custom” </a:t>
            </a:r>
            <a:r>
              <a:rPr lang="en-US" dirty="0" smtClean="0"/>
              <a:t>Directives</a:t>
            </a:r>
            <a:endParaRPr lang="en-US" dirty="0"/>
          </a:p>
        </p:txBody>
      </p:sp>
      <p:pic>
        <p:nvPicPr>
          <p:cNvPr id="5" name="Picture 4" descr="me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17" y="4845365"/>
            <a:ext cx="909362" cy="672928"/>
          </a:xfrm>
          <a:prstGeom prst="rect">
            <a:avLst/>
          </a:prstGeom>
        </p:spPr>
      </p:pic>
      <p:pic>
        <p:nvPicPr>
          <p:cNvPr id="6" name="Picture 5" descr="AngularShield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6" y="4488180"/>
            <a:ext cx="5189220" cy="137922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52256" y="6169566"/>
            <a:ext cx="1956629" cy="523661"/>
          </a:xfrm>
          <a:prstGeom prst="rect">
            <a:avLst/>
          </a:prstGeom>
        </p:spPr>
        <p:txBody>
          <a:bodyPr vert="horz" anchor="ctr">
            <a:normAutofit fontScale="55000" lnSpcReduction="20000"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Presented By: </a:t>
            </a:r>
          </a:p>
          <a:p>
            <a:pPr algn="r"/>
            <a:r>
              <a:rPr lang="en-US" dirty="0" smtClean="0"/>
              <a:t>Jairo Martinez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Return Object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50289"/>
              </p:ext>
            </p:extLst>
          </p:nvPr>
        </p:nvGraphicFramePr>
        <p:xfrm>
          <a:off x="612648" y="1859019"/>
          <a:ext cx="7940835" cy="422194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66427"/>
                <a:gridCol w="6074408"/>
              </a:tblGrid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Property/</a:t>
                      </a:r>
                      <a:r>
                        <a:rPr lang="en-US" dirty="0" err="1" smtClean="0"/>
                        <a:t>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Description</a:t>
                      </a:r>
                      <a:endParaRPr lang="en-US" dirty="0"/>
                    </a:p>
                  </a:txBody>
                  <a:tcPr/>
                </a:tc>
              </a:tr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restrict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the</a:t>
                      </a:r>
                      <a:r>
                        <a:rPr lang="en-US" baseline="0" dirty="0" smtClean="0"/>
                        <a:t> directive will be used: E - Element, A - Attribute, C - Class, M – Comment. You can use multiple options.  (Default is A)</a:t>
                      </a:r>
                      <a:endParaRPr lang="en-US" dirty="0"/>
                    </a:p>
                  </a:txBody>
                  <a:tcPr/>
                </a:tc>
              </a:tr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to inherit from</a:t>
                      </a:r>
                      <a:r>
                        <a:rPr lang="en-US" baseline="0" dirty="0" smtClean="0"/>
                        <a:t> parent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create a child</a:t>
                      </a:r>
                      <a:r>
                        <a:rPr lang="en-US" baseline="0" dirty="0" smtClean="0"/>
                        <a:t> or an isolated</a:t>
                      </a:r>
                      <a:r>
                        <a:rPr lang="en-US" dirty="0" smtClean="0"/>
                        <a:t> scope</a:t>
                      </a:r>
                      <a:endParaRPr lang="en-US" dirty="0"/>
                    </a:p>
                  </a:txBody>
                  <a:tcPr/>
                </a:tc>
              </a:tr>
              <a:tr h="572580">
                <a:tc>
                  <a:txBody>
                    <a:bodyPr/>
                    <a:lstStyle/>
                    <a:p>
                      <a:r>
                        <a:rPr lang="en-US" dirty="0" smtClean="0"/>
                        <a:t>template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content that should be output from the directive. Can include HTML, data binding expressions, and even other directives.</a:t>
                      </a:r>
                      <a:endParaRPr lang="en-US" dirty="0"/>
                    </a:p>
                  </a:txBody>
                  <a:tcPr/>
                </a:tc>
              </a:tr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templateUrl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path to the template that should be used by the directive. It can optionally contain a DOM element id when templates are defined in &lt;script&gt; tags ( aka Template Cache).</a:t>
                      </a:r>
                      <a:endParaRPr lang="en-US" dirty="0"/>
                    </a:p>
                  </a:txBody>
                  <a:tcPr/>
                </a:tc>
              </a:tr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define a controller that will be associated with the directive template. (Internal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External)</a:t>
                      </a:r>
                      <a:endParaRPr lang="en-US" dirty="0"/>
                    </a:p>
                  </a:txBody>
                  <a:tcPr/>
                </a:tc>
              </a:tr>
              <a:tr h="462436"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Function used for DOM manipulation tasks.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58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Return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additional items that can be returned:</a:t>
            </a:r>
          </a:p>
          <a:p>
            <a:pPr lvl="1"/>
            <a:r>
              <a:rPr lang="en-US" dirty="0" smtClean="0"/>
              <a:t>Replace (true or </a:t>
            </a:r>
            <a:r>
              <a:rPr lang="en-US" b="1" dirty="0" smtClean="0">
                <a:solidFill>
                  <a:schemeClr val="accent1"/>
                </a:solidFill>
              </a:rPr>
              <a:t>false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Remove the custom tag or leave it</a:t>
            </a:r>
          </a:p>
          <a:p>
            <a:pPr lvl="1"/>
            <a:r>
              <a:rPr lang="en-US" dirty="0" smtClean="0"/>
              <a:t>Priority (</a:t>
            </a:r>
            <a:r>
              <a:rPr lang="en-US" dirty="0" smtClean="0">
                <a:solidFill>
                  <a:srgbClr val="AD0101"/>
                </a:solidFill>
              </a:rPr>
              <a:t>0</a:t>
            </a:r>
            <a:r>
              <a:rPr lang="en-US" dirty="0" smtClean="0"/>
              <a:t> – ?) [Order Of Execution/Compiling]</a:t>
            </a:r>
          </a:p>
          <a:p>
            <a:pPr lvl="1"/>
            <a:r>
              <a:rPr lang="en-US" dirty="0"/>
              <a:t>Terminal (true or </a:t>
            </a:r>
            <a:r>
              <a:rPr lang="en-US" b="1" dirty="0">
                <a:solidFill>
                  <a:schemeClr val="accent1"/>
                </a:solidFill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Transclude</a:t>
            </a:r>
            <a:r>
              <a:rPr lang="en-US" dirty="0" smtClean="0"/>
              <a:t> </a:t>
            </a:r>
            <a:r>
              <a:rPr lang="en-US" dirty="0"/>
              <a:t>(true or </a:t>
            </a:r>
            <a:r>
              <a:rPr lang="en-US" b="1" dirty="0">
                <a:solidFill>
                  <a:schemeClr val="accent1"/>
                </a:solidFill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Require (</a:t>
            </a:r>
            <a:r>
              <a:rPr lang="en-US" b="1" dirty="0" smtClean="0">
                <a:solidFill>
                  <a:schemeClr val="accent1"/>
                </a:solidFill>
              </a:rPr>
              <a:t>false </a:t>
            </a:r>
            <a:r>
              <a:rPr lang="en-US" dirty="0" smtClean="0"/>
              <a:t>or another directive with ‘^’ or ‘?’)</a:t>
            </a:r>
            <a:endParaRPr lang="en-US" dirty="0"/>
          </a:p>
          <a:p>
            <a:pPr lvl="1"/>
            <a:r>
              <a:rPr lang="en-US" dirty="0" smtClean="0"/>
              <a:t>Compile (function that returns object)</a:t>
            </a:r>
          </a:p>
          <a:p>
            <a:pPr lvl="2"/>
            <a:r>
              <a:rPr lang="en-US" dirty="0" smtClean="0"/>
              <a:t>Pre (function)</a:t>
            </a:r>
          </a:p>
          <a:p>
            <a:pPr lvl="2"/>
            <a:r>
              <a:rPr lang="en-US" dirty="0" smtClean="0"/>
              <a:t>Post (function)</a:t>
            </a:r>
          </a:p>
          <a:p>
            <a:pPr lvl="2"/>
            <a:r>
              <a:rPr lang="en-US" dirty="0" smtClean="0"/>
              <a:t>Does not have access to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Restrict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83171"/>
            <a:ext cx="8153400" cy="4468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Directives Implementations (‘restrict’) Come In 4 Types:</a:t>
            </a:r>
          </a:p>
          <a:p>
            <a:pPr lvl="1"/>
            <a:r>
              <a:rPr lang="en-US" sz="2100" dirty="0" smtClean="0"/>
              <a:t>A new HTML Element &lt;Tag&gt; ( </a:t>
            </a:r>
            <a:r>
              <a:rPr lang="en-US" sz="2100" dirty="0" smtClean="0">
                <a:solidFill>
                  <a:srgbClr val="5A6885"/>
                </a:solidFill>
              </a:rPr>
              <a:t>&lt;</a:t>
            </a:r>
            <a:r>
              <a:rPr lang="en-US" sz="2100" dirty="0" smtClean="0">
                <a:solidFill>
                  <a:srgbClr val="AD0101"/>
                </a:solidFill>
              </a:rPr>
              <a:t>my-custom</a:t>
            </a:r>
            <a:r>
              <a:rPr lang="en-US" sz="2100" dirty="0" smtClean="0">
                <a:solidFill>
                  <a:srgbClr val="5A6885"/>
                </a:solidFill>
              </a:rPr>
              <a:t>&gt;&lt;/</a:t>
            </a:r>
            <a:r>
              <a:rPr lang="en-US" sz="2100" dirty="0" smtClean="0">
                <a:solidFill>
                  <a:srgbClr val="AD0101"/>
                </a:solidFill>
              </a:rPr>
              <a:t>my-custom</a:t>
            </a:r>
            <a:r>
              <a:rPr lang="en-US" sz="2100" dirty="0" smtClean="0">
                <a:solidFill>
                  <a:srgbClr val="5A6885"/>
                </a:solidFill>
              </a:rPr>
              <a:t>&gt; </a:t>
            </a:r>
            <a:r>
              <a:rPr lang="en-US" sz="2100" dirty="0" smtClean="0"/>
              <a:t>)</a:t>
            </a:r>
          </a:p>
          <a:p>
            <a:pPr lvl="1"/>
            <a:r>
              <a:rPr lang="en-US" sz="2100" dirty="0" smtClean="0"/>
              <a:t>An Attribute ( </a:t>
            </a:r>
            <a:r>
              <a:rPr lang="en-US" sz="2100" dirty="0" smtClean="0">
                <a:solidFill>
                  <a:srgbClr val="5A6885"/>
                </a:solidFill>
              </a:rPr>
              <a:t>&lt;input type=“text” </a:t>
            </a:r>
            <a:r>
              <a:rPr lang="en-US" sz="2100" dirty="0" smtClean="0">
                <a:solidFill>
                  <a:srgbClr val="AD0101"/>
                </a:solidFill>
              </a:rPr>
              <a:t>data-m</a:t>
            </a:r>
            <a:r>
              <a:rPr lang="en-US" sz="2100" dirty="0" smtClean="0">
                <a:solidFill>
                  <a:schemeClr val="accent1"/>
                </a:solidFill>
              </a:rPr>
              <a:t>y-custom </a:t>
            </a:r>
            <a:r>
              <a:rPr lang="en-US" sz="2100" dirty="0" smtClean="0">
                <a:solidFill>
                  <a:srgbClr val="5A6885"/>
                </a:solidFill>
              </a:rPr>
              <a:t>/&gt; </a:t>
            </a:r>
            <a:r>
              <a:rPr lang="en-US" sz="2100" dirty="0" smtClean="0"/>
              <a:t>) </a:t>
            </a:r>
          </a:p>
          <a:p>
            <a:pPr lvl="1"/>
            <a:r>
              <a:rPr lang="en-US" sz="2100" dirty="0" smtClean="0"/>
              <a:t>As A Class ( </a:t>
            </a:r>
            <a:r>
              <a:rPr lang="en-US" sz="2100" dirty="0" smtClean="0">
                <a:solidFill>
                  <a:srgbClr val="5A6885"/>
                </a:solidFill>
              </a:rPr>
              <a:t>&lt;h1 class=“</a:t>
            </a:r>
            <a:r>
              <a:rPr lang="en-US" sz="2100" dirty="0" smtClean="0">
                <a:solidFill>
                  <a:srgbClr val="AD0101"/>
                </a:solidFill>
              </a:rPr>
              <a:t>my_custom</a:t>
            </a:r>
            <a:r>
              <a:rPr lang="en-US" sz="2100" dirty="0" smtClean="0">
                <a:solidFill>
                  <a:srgbClr val="5A6885"/>
                </a:solidFill>
              </a:rPr>
              <a:t>”&gt;&lt;/h1&gt; </a:t>
            </a:r>
            <a:r>
              <a:rPr lang="en-US" sz="2100" dirty="0" smtClean="0"/>
              <a:t>)</a:t>
            </a:r>
          </a:p>
          <a:p>
            <a:pPr lvl="1"/>
            <a:r>
              <a:rPr lang="en-US" sz="2100" dirty="0" smtClean="0"/>
              <a:t>Comment ( </a:t>
            </a:r>
            <a:r>
              <a:rPr lang="en-US" sz="2100" dirty="0" smtClean="0">
                <a:solidFill>
                  <a:schemeClr val="accent4">
                    <a:lumMod val="75000"/>
                  </a:schemeClr>
                </a:solidFill>
              </a:rPr>
              <a:t>&lt;!--directive:</a:t>
            </a:r>
            <a:r>
              <a:rPr lang="en-US" sz="2100" dirty="0" smtClean="0">
                <a:solidFill>
                  <a:schemeClr val="accent1"/>
                </a:solidFill>
              </a:rPr>
              <a:t>my-custom </a:t>
            </a:r>
            <a:r>
              <a:rPr lang="en-US" sz="2100" dirty="0" smtClean="0">
                <a:solidFill>
                  <a:schemeClr val="accent4">
                    <a:lumMod val="75000"/>
                  </a:schemeClr>
                </a:solidFill>
              </a:rPr>
              <a:t>--&gt;</a:t>
            </a:r>
            <a:r>
              <a:rPr lang="en-US" sz="2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00" dirty="0" smtClean="0"/>
              <a:t>)</a:t>
            </a:r>
          </a:p>
          <a:p>
            <a:pPr marL="365760" lvl="1" indent="0">
              <a:buNone/>
            </a:pPr>
            <a:endParaRPr lang="en-US" sz="2000" dirty="0" smtClean="0"/>
          </a:p>
          <a:p>
            <a:pPr marL="365760" lvl="1" indent="0">
              <a:buNone/>
            </a:pPr>
            <a:r>
              <a:rPr lang="en-US" sz="2000" dirty="0" smtClean="0"/>
              <a:t>“A”, for attribute, is the default behavior.</a:t>
            </a:r>
          </a:p>
          <a:p>
            <a:pPr marL="365760" lvl="1" indent="0">
              <a:buNone/>
            </a:pPr>
            <a:endParaRPr lang="en-US" sz="2000" dirty="0"/>
          </a:p>
          <a:p>
            <a:pPr marL="365760" lvl="1" indent="0">
              <a:buNone/>
            </a:pPr>
            <a:r>
              <a:rPr lang="en-US" sz="2000" b="1" i="1" dirty="0">
                <a:solidFill>
                  <a:srgbClr val="008000"/>
                </a:solidFill>
              </a:rPr>
              <a:t>Best Practice:</a:t>
            </a:r>
            <a:r>
              <a:rPr lang="en-US" sz="2000" i="1" dirty="0">
                <a:solidFill>
                  <a:srgbClr val="008000"/>
                </a:solidFill>
              </a:rPr>
              <a:t> Prefer using directives via tag name and attributes over comment and class names. Doing so generally makes it easier to determine what directives a given element matches</a:t>
            </a:r>
            <a:r>
              <a:rPr lang="en-US" sz="2000" i="1" dirty="0" smtClean="0">
                <a:solidFill>
                  <a:srgbClr val="008000"/>
                </a:solidFill>
              </a:rPr>
              <a:t>. (AngularJS.org) </a:t>
            </a:r>
            <a:endParaRPr lang="en-US" sz="2000" i="1" dirty="0">
              <a:solidFill>
                <a:srgbClr val="008000"/>
              </a:solidFill>
            </a:endParaRP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391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2482832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Scope: </a:t>
            </a:r>
          </a:p>
          <a:p>
            <a:pPr lvl="1"/>
            <a:r>
              <a:rPr lang="en-US" sz="2000" b="1" dirty="0" smtClean="0"/>
              <a:t>Parent</a:t>
            </a:r>
            <a:r>
              <a:rPr lang="en-US" sz="2000" dirty="0" smtClean="0"/>
              <a:t> – This is the default behavior, in where the directive gets the parent’s scope.</a:t>
            </a:r>
          </a:p>
          <a:p>
            <a:pPr lvl="1"/>
            <a:r>
              <a:rPr lang="en-US" sz="2000" b="1" dirty="0" smtClean="0"/>
              <a:t>Child</a:t>
            </a:r>
            <a:r>
              <a:rPr lang="en-US" sz="2000" dirty="0" smtClean="0"/>
              <a:t> – Is where the scope will prototypically inherit from the parent’s scope but can have some of its own properties not visible to the parent.</a:t>
            </a:r>
          </a:p>
          <a:p>
            <a:pPr lvl="1"/>
            <a:r>
              <a:rPr lang="en-US" sz="2000" b="1" dirty="0" smtClean="0"/>
              <a:t>Isolated</a:t>
            </a:r>
            <a:r>
              <a:rPr lang="en-US" sz="2000" dirty="0" smtClean="0"/>
              <a:t> – This scope does not inherit from the parent and exists on its own. This is the ideal usage when you want to make this directive reusable.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6334" y="4083032"/>
            <a:ext cx="8153400" cy="264927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How to implement: </a:t>
            </a:r>
          </a:p>
          <a:p>
            <a:pPr lvl="1"/>
            <a:r>
              <a:rPr lang="en-US" sz="2000" b="1" dirty="0" smtClean="0"/>
              <a:t>Parent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false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(or don’t add to return object)</a:t>
            </a:r>
          </a:p>
          <a:p>
            <a:pPr lvl="1"/>
            <a:r>
              <a:rPr lang="en-US" sz="2000" b="1" dirty="0" smtClean="0"/>
              <a:t>Child   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true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 smtClean="0"/>
              <a:t>Isolated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/>
              <a:t>scope: </a:t>
            </a:r>
            <a:r>
              <a:rPr lang="en-US" sz="2000" dirty="0" smtClean="0">
                <a:solidFill>
                  <a:schemeClr val="accent1"/>
                </a:solidFill>
              </a:rPr>
              <a:t>{}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20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Isolated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Isolating a scope does not preclude it from being able to bind it to aspects of the parent’s scope</a:t>
            </a:r>
          </a:p>
          <a:p>
            <a:pPr lvl="1"/>
            <a:r>
              <a:rPr lang="en-US" dirty="0" smtClean="0"/>
              <a:t>Three ways to bind to parent scope:</a:t>
            </a:r>
          </a:p>
          <a:p>
            <a:pPr lvl="2"/>
            <a:r>
              <a:rPr lang="en-US" dirty="0" smtClean="0"/>
              <a:t>@ - </a:t>
            </a:r>
            <a:r>
              <a:rPr lang="en-US" dirty="0"/>
              <a:t>binds the value of parent scope property (which always a string) to the local scope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=</a:t>
            </a:r>
            <a:r>
              <a:rPr lang="en-US" dirty="0" smtClean="0"/>
              <a:t> - </a:t>
            </a:r>
            <a:r>
              <a:rPr lang="en-US" dirty="0"/>
              <a:t>binds parent scope property directly which will be evaluated before being passed in.</a:t>
            </a:r>
            <a:endParaRPr lang="en-US" dirty="0" smtClean="0"/>
          </a:p>
          <a:p>
            <a:pPr lvl="2"/>
            <a:r>
              <a:rPr lang="en-US" dirty="0" smtClean="0"/>
              <a:t>&amp; - </a:t>
            </a:r>
            <a:r>
              <a:rPr lang="en-US" dirty="0"/>
              <a:t>binds an expression or method which will be executed in the context of the scope it belongs.</a:t>
            </a:r>
          </a:p>
        </p:txBody>
      </p:sp>
    </p:spTree>
    <p:extLst>
      <p:ext uri="{BB962C8B-B14F-4D97-AF65-F5344CB8AC3E}">
        <p14:creationId xmlns:p14="http://schemas.microsoft.com/office/powerpoint/2010/main" val="15682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Template(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155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Template:</a:t>
            </a:r>
          </a:p>
          <a:p>
            <a:pPr lvl="1"/>
            <a:r>
              <a:rPr lang="en-US" dirty="0" smtClean="0"/>
              <a:t>Can be just plain HTML which is to be inserted.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emplate: ‘&lt;h1&gt;Insert Me Please&lt;/h1&gt;’</a:t>
            </a:r>
          </a:p>
          <a:p>
            <a:pPr lvl="2"/>
            <a:r>
              <a:rPr lang="en-US" dirty="0"/>
              <a:t>template: ‘</a:t>
            </a:r>
            <a:r>
              <a:rPr lang="en-US" dirty="0" smtClean="0"/>
              <a:t>&lt;input type=“text” value=“{{</a:t>
            </a:r>
            <a:r>
              <a:rPr lang="en-US" dirty="0" err="1" smtClean="0"/>
              <a:t>userName</a:t>
            </a:r>
            <a:r>
              <a:rPr lang="en-US" dirty="0" smtClean="0"/>
              <a:t>}}” /&gt;’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5048" y="3492745"/>
            <a:ext cx="8153400" cy="298278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TemplateUrl:</a:t>
            </a:r>
          </a:p>
          <a:p>
            <a:pPr lvl="1"/>
            <a:r>
              <a:rPr lang="en-US" dirty="0" smtClean="0"/>
              <a:t>Points to the location of the “partial” html file</a:t>
            </a:r>
          </a:p>
          <a:p>
            <a:pPr lvl="2"/>
            <a:r>
              <a:rPr lang="en-US" dirty="0" smtClean="0"/>
              <a:t>templateUrl: ‘./views/</a:t>
            </a:r>
            <a:r>
              <a:rPr lang="en-US" dirty="0" err="1" smtClean="0"/>
              <a:t>form.html</a:t>
            </a:r>
            <a:r>
              <a:rPr lang="en-US" dirty="0" smtClean="0"/>
              <a:t>’</a:t>
            </a:r>
          </a:p>
          <a:p>
            <a:pPr lvl="2"/>
            <a:r>
              <a:rPr lang="en-US" dirty="0"/>
              <a:t>templateUrl: </a:t>
            </a:r>
            <a:r>
              <a:rPr lang="en-US" dirty="0" smtClean="0"/>
              <a:t>‘</a:t>
            </a:r>
            <a:r>
              <a:rPr lang="en-US" dirty="0" err="1" smtClean="0"/>
              <a:t>navBar.html</a:t>
            </a:r>
            <a:r>
              <a:rPr lang="en-US" dirty="0" smtClean="0"/>
              <a:t>’ (Template Cache)</a:t>
            </a:r>
          </a:p>
          <a:p>
            <a:pPr marL="685800" lvl="2" indent="0">
              <a:buNone/>
            </a:pPr>
            <a:endParaRPr lang="en-US" b="1" dirty="0" smtClean="0">
              <a:solidFill>
                <a:srgbClr val="008000"/>
              </a:solidFill>
            </a:endParaRPr>
          </a:p>
          <a:p>
            <a:pPr marL="91440" indent="0">
              <a:buNone/>
            </a:pPr>
            <a:r>
              <a:rPr lang="en-US" sz="1900" b="1" dirty="0" smtClean="0">
                <a:solidFill>
                  <a:srgbClr val="008000"/>
                </a:solidFill>
              </a:rPr>
              <a:t>Best </a:t>
            </a:r>
            <a:r>
              <a:rPr lang="en-US" sz="1900" b="1" dirty="0">
                <a:solidFill>
                  <a:srgbClr val="008000"/>
                </a:solidFill>
              </a:rPr>
              <a:t>Practice:</a:t>
            </a:r>
            <a:r>
              <a:rPr lang="en-US" sz="1900" dirty="0">
                <a:solidFill>
                  <a:srgbClr val="008000"/>
                </a:solidFill>
              </a:rPr>
              <a:t> Unless your template is very small, it's typically better to break it apart into its own HTML file and load it with the </a:t>
            </a:r>
            <a:r>
              <a:rPr lang="en-US" sz="1900" dirty="0" err="1">
                <a:solidFill>
                  <a:srgbClr val="008000"/>
                </a:solidFill>
              </a:rPr>
              <a:t>templateUrl</a:t>
            </a:r>
            <a:r>
              <a:rPr lang="en-US" sz="1900" dirty="0">
                <a:solidFill>
                  <a:srgbClr val="008000"/>
                </a:solidFill>
              </a:rPr>
              <a:t> option</a:t>
            </a:r>
            <a:r>
              <a:rPr lang="en-US" sz="1900" dirty="0" smtClean="0">
                <a:solidFill>
                  <a:srgbClr val="008000"/>
                </a:solidFill>
              </a:rPr>
              <a:t>. (</a:t>
            </a:r>
            <a:r>
              <a:rPr lang="en-US" sz="1900" dirty="0" err="1" smtClean="0">
                <a:solidFill>
                  <a:srgbClr val="008000"/>
                </a:solidFill>
              </a:rPr>
              <a:t>AngularJS.org</a:t>
            </a:r>
            <a:r>
              <a:rPr lang="en-US" sz="1900" dirty="0" smtClean="0">
                <a:solidFill>
                  <a:srgbClr val="008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10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</a:t>
            </a:r>
            <a:r>
              <a:rPr lang="en-US" dirty="0" smtClean="0"/>
              <a:t>Directive: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700982"/>
            <a:ext cx="8153400" cy="15737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Can create a new controller or pass in a controller from the parent.</a:t>
            </a:r>
          </a:p>
          <a:p>
            <a:pPr lvl="1"/>
            <a:r>
              <a:rPr lang="en-US" dirty="0" smtClean="0"/>
              <a:t>Declare Controller</a:t>
            </a:r>
          </a:p>
          <a:p>
            <a:pPr lvl="1"/>
            <a:r>
              <a:rPr lang="en-US" dirty="0" smtClean="0"/>
              <a:t>Option to set the name of Controller by using “</a:t>
            </a:r>
            <a:r>
              <a:rPr lang="en-US" dirty="0" err="1" smtClean="0"/>
              <a:t>controllerAs</a:t>
            </a:r>
            <a:r>
              <a:rPr lang="en-US" dirty="0" smtClean="0"/>
              <a:t>:”</a:t>
            </a:r>
            <a:endParaRPr lang="en-US" dirty="0"/>
          </a:p>
        </p:txBody>
      </p:sp>
      <p:pic>
        <p:nvPicPr>
          <p:cNvPr id="5" name="Picture 4" descr="directive_with_controll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15" y="1665524"/>
            <a:ext cx="6216197" cy="28759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95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link function is mainly used for attaching event listeners to DOM elements, watching model properties for changes, and updating the DOM. </a:t>
            </a:r>
            <a:endParaRPr lang="en-US" dirty="0" smtClean="0"/>
          </a:p>
          <a:p>
            <a:r>
              <a:rPr lang="en-US" dirty="0" smtClean="0"/>
              <a:t>Arguments passed into the link function must be placed in a specific order (unlike a controller):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cope</a:t>
            </a:r>
          </a:p>
          <a:p>
            <a:pPr lvl="1"/>
            <a:r>
              <a:rPr lang="en-US" b="1" dirty="0" smtClean="0"/>
              <a:t>E</a:t>
            </a:r>
            <a:r>
              <a:rPr lang="en-US" dirty="0" smtClean="0"/>
              <a:t>lement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Link using </a:t>
            </a:r>
            <a:r>
              <a:rPr lang="en-US" dirty="0" err="1" smtClean="0"/>
              <a:t>jqLite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865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 basic set of the </a:t>
            </a:r>
            <a:r>
              <a:rPr lang="en-US" dirty="0" err="1" smtClean="0"/>
              <a:t>jQuery</a:t>
            </a:r>
            <a:r>
              <a:rPr lang="en-US" dirty="0" smtClean="0"/>
              <a:t> framework is available to use when manipulating the DOM: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7609" y="2403539"/>
            <a:ext cx="2674921" cy="4042040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2"/>
              </a:rPr>
              <a:t>addClass()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after</a:t>
            </a:r>
            <a:r>
              <a:rPr lang="en-US" dirty="0">
                <a:hlinkClick r:id="rId3"/>
              </a:rPr>
              <a:t>(</a:t>
            </a:r>
            <a:r>
              <a:rPr lang="en-US" dirty="0" smtClean="0">
                <a:hlinkClick r:id="rId3"/>
              </a:rPr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append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attr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- Does not support functions as parameters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6"/>
              </a:rPr>
              <a:t>bind</a:t>
            </a:r>
            <a:r>
              <a:rPr lang="en-US" dirty="0">
                <a:hlinkClick r:id="rId6"/>
              </a:rPr>
              <a:t>()</a:t>
            </a:r>
            <a:r>
              <a:rPr lang="en-US" dirty="0"/>
              <a:t> - Does not support namespaces, selectors or </a:t>
            </a:r>
            <a:r>
              <a:rPr lang="en-US" dirty="0" err="1"/>
              <a:t>eventData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7"/>
              </a:rPr>
              <a:t>children</a:t>
            </a:r>
            <a:r>
              <a:rPr lang="en-US" dirty="0">
                <a:hlinkClick r:id="rId7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8"/>
              </a:rPr>
              <a:t>clone</a:t>
            </a:r>
            <a:r>
              <a:rPr lang="en-US" dirty="0">
                <a:hlinkClick r:id="rId8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9"/>
              </a:rPr>
              <a:t>contents</a:t>
            </a:r>
            <a:r>
              <a:rPr lang="en-US" dirty="0">
                <a:hlinkClick r:id="rId9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0"/>
              </a:rPr>
              <a:t>css</a:t>
            </a:r>
            <a:r>
              <a:rPr lang="en-US" dirty="0">
                <a:hlinkClick r:id="rId10"/>
              </a:rPr>
              <a:t>()</a:t>
            </a:r>
            <a:r>
              <a:rPr lang="en-US" dirty="0"/>
              <a:t> - Only retrieves inline-styles, does not call </a:t>
            </a:r>
            <a:r>
              <a:rPr lang="en-US" dirty="0" err="1"/>
              <a:t>getComputedStyle</a:t>
            </a:r>
            <a:r>
              <a:rPr lang="en-US" dirty="0"/>
              <a:t>()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1"/>
              </a:rPr>
              <a:t>data</a:t>
            </a:r>
            <a:r>
              <a:rPr lang="en-US" dirty="0">
                <a:hlinkClick r:id="rId11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2"/>
              </a:rPr>
              <a:t>detach</a:t>
            </a:r>
            <a:r>
              <a:rPr lang="en-US" dirty="0">
                <a:hlinkClick r:id="rId12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3"/>
              </a:rPr>
              <a:t>empty</a:t>
            </a:r>
            <a:r>
              <a:rPr lang="en-US" dirty="0">
                <a:hlinkClick r:id="rId13"/>
              </a:rPr>
              <a:t>()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2530" y="2403539"/>
            <a:ext cx="2674921" cy="4042040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14"/>
              </a:rPr>
              <a:t>eq()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5"/>
              </a:rPr>
              <a:t>find</a:t>
            </a:r>
            <a:r>
              <a:rPr lang="en-US" dirty="0">
                <a:hlinkClick r:id="rId15"/>
              </a:rPr>
              <a:t>()</a:t>
            </a:r>
            <a:r>
              <a:rPr lang="en-US" dirty="0"/>
              <a:t> - Limited to lookups by tag name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6"/>
              </a:rPr>
              <a:t>hasClass</a:t>
            </a:r>
            <a:r>
              <a:rPr lang="en-US" dirty="0">
                <a:hlinkClick r:id="rId16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7"/>
              </a:rPr>
              <a:t>html</a:t>
            </a:r>
            <a:r>
              <a:rPr lang="en-US" dirty="0">
                <a:hlinkClick r:id="rId17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8"/>
              </a:rPr>
              <a:t>next</a:t>
            </a:r>
            <a:r>
              <a:rPr lang="en-US" dirty="0">
                <a:hlinkClick r:id="rId18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9"/>
              </a:rPr>
              <a:t>on</a:t>
            </a:r>
            <a:r>
              <a:rPr lang="en-US" dirty="0">
                <a:hlinkClick r:id="rId19"/>
              </a:rPr>
              <a:t>()</a:t>
            </a:r>
            <a:r>
              <a:rPr lang="en-US" dirty="0"/>
              <a:t> - Does not support namespaces, selectors or </a:t>
            </a:r>
            <a:r>
              <a:rPr lang="en-US" dirty="0" err="1"/>
              <a:t>eventData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0"/>
              </a:rPr>
              <a:t>off</a:t>
            </a:r>
            <a:r>
              <a:rPr lang="en-US" dirty="0">
                <a:hlinkClick r:id="rId20"/>
              </a:rPr>
              <a:t>()</a:t>
            </a:r>
            <a:r>
              <a:rPr lang="en-US" dirty="0"/>
              <a:t> - Does not support namespaces or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1"/>
              </a:rPr>
              <a:t>one</a:t>
            </a:r>
            <a:r>
              <a:rPr lang="en-US" dirty="0">
                <a:hlinkClick r:id="rId21"/>
              </a:rPr>
              <a:t>()</a:t>
            </a:r>
            <a:r>
              <a:rPr lang="en-US" dirty="0"/>
              <a:t> - Does not support namespaces or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2"/>
              </a:rPr>
              <a:t>parent</a:t>
            </a:r>
            <a:r>
              <a:rPr lang="en-US" dirty="0">
                <a:hlinkClick r:id="rId22"/>
              </a:rPr>
              <a:t>()</a:t>
            </a:r>
            <a:r>
              <a:rPr lang="en-US" dirty="0"/>
              <a:t> - Does not support selectors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3"/>
              </a:rPr>
              <a:t>prepend</a:t>
            </a:r>
            <a:r>
              <a:rPr lang="en-US" dirty="0">
                <a:hlinkClick r:id="rId23"/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4"/>
              </a:rPr>
              <a:t>prop</a:t>
            </a:r>
            <a:r>
              <a:rPr lang="en-US" dirty="0">
                <a:hlinkClick r:id="rId24"/>
              </a:rPr>
              <a:t>(</a:t>
            </a:r>
            <a:r>
              <a:rPr lang="en-US" dirty="0" smtClean="0">
                <a:hlinkClick r:id="rId24"/>
              </a:rPr>
              <a:t>)</a:t>
            </a:r>
            <a:endParaRPr lang="en-US" dirty="0" smtClean="0">
              <a:hlinkClick r:id="rId25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1127" y="2406774"/>
            <a:ext cx="2674921" cy="40420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5"/>
              </a:rPr>
              <a:t>ready(</a:t>
            </a:r>
            <a:r>
              <a:rPr lang="en-US" sz="1400" dirty="0" smtClean="0">
                <a:hlinkClick r:id="rId25"/>
              </a:rPr>
              <a:t>)</a:t>
            </a:r>
            <a:endParaRPr lang="en-US" sz="1400" dirty="0" smtClean="0">
              <a:hlinkClick r:id="rId26"/>
            </a:endParaRPr>
          </a:p>
          <a:p>
            <a:pPr marL="0" indent="0">
              <a:buNone/>
            </a:pPr>
            <a:r>
              <a:rPr lang="en-US" sz="1400" dirty="0" smtClean="0">
                <a:hlinkClick r:id="rId26"/>
              </a:rPr>
              <a:t>remove</a:t>
            </a:r>
            <a:r>
              <a:rPr lang="en-US" sz="1400" dirty="0">
                <a:hlinkClick r:id="rId26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27"/>
              </a:rPr>
              <a:t>removeAttr</a:t>
            </a:r>
            <a:r>
              <a:rPr lang="en-US" sz="1400" dirty="0">
                <a:hlinkClick r:id="rId27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28"/>
              </a:rPr>
              <a:t>removeClass</a:t>
            </a:r>
            <a:r>
              <a:rPr lang="en-US" sz="1400" dirty="0">
                <a:hlinkClick r:id="rId28"/>
              </a:rPr>
              <a:t>()</a:t>
            </a:r>
            <a:r>
              <a:rPr lang="en-US" sz="1400" dirty="0"/>
              <a:t> </a:t>
            </a:r>
            <a:r>
              <a:rPr lang="en-US" sz="1400" dirty="0">
                <a:hlinkClick r:id="rId29"/>
              </a:rPr>
              <a:t>removeData()</a:t>
            </a:r>
            <a:r>
              <a:rPr lang="en-US" sz="1400" dirty="0"/>
              <a:t> </a:t>
            </a:r>
            <a:r>
              <a:rPr lang="en-US" sz="1400" dirty="0">
                <a:hlinkClick r:id="rId30"/>
              </a:rPr>
              <a:t>replaceWith()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1"/>
              </a:rPr>
              <a:t>text</a:t>
            </a:r>
            <a:r>
              <a:rPr lang="en-US" sz="1400" dirty="0">
                <a:hlinkClick r:id="rId31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2"/>
              </a:rPr>
              <a:t>toggleClass</a:t>
            </a:r>
            <a:r>
              <a:rPr lang="en-US" sz="1400" dirty="0">
                <a:hlinkClick r:id="rId32"/>
              </a:rPr>
              <a:t>()</a:t>
            </a:r>
            <a:r>
              <a:rPr lang="en-US" sz="1400" dirty="0"/>
              <a:t> </a:t>
            </a:r>
            <a:r>
              <a:rPr lang="en-US" sz="1400" dirty="0">
                <a:hlinkClick r:id="rId33"/>
              </a:rPr>
              <a:t>triggerHandler()</a:t>
            </a:r>
            <a:r>
              <a:rPr lang="en-US" sz="1400" dirty="0"/>
              <a:t> - Passes a dummy event object to handlers.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4"/>
              </a:rPr>
              <a:t>unbind</a:t>
            </a:r>
            <a:r>
              <a:rPr lang="en-US" sz="1400" dirty="0">
                <a:hlinkClick r:id="rId34"/>
              </a:rPr>
              <a:t>()</a:t>
            </a:r>
            <a:r>
              <a:rPr lang="en-US" sz="1400" dirty="0"/>
              <a:t> - Does not support namespaces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5"/>
              </a:rPr>
              <a:t>val</a:t>
            </a:r>
            <a:r>
              <a:rPr lang="en-US" sz="1400" dirty="0">
                <a:hlinkClick r:id="rId35"/>
              </a:rPr>
              <a:t>()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36"/>
              </a:rPr>
              <a:t>wrap</a:t>
            </a:r>
            <a:r>
              <a:rPr lang="en-US" sz="1400" dirty="0">
                <a:hlinkClick r:id="rId36"/>
              </a:rPr>
              <a:t>()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1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Check-In Quiz: </a:t>
            </a:r>
            <a:r>
              <a:rPr lang="en-US" dirty="0" smtClean="0"/>
              <a:t>Is This </a:t>
            </a:r>
            <a:r>
              <a:rPr lang="en-US" dirty="0" smtClean="0"/>
              <a:t>Directive Valid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 descr="bare-m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01" y="2581728"/>
            <a:ext cx="6908800" cy="2374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min directi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6" y="1771743"/>
            <a:ext cx="7137400" cy="3302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5511356"/>
            <a:ext cx="8153400" cy="990795"/>
          </a:xfrm>
        </p:spPr>
        <p:txBody>
          <a:bodyPr>
            <a:normAutofit/>
          </a:bodyPr>
          <a:lstStyle/>
          <a:p>
            <a:r>
              <a:rPr lang="en-US" dirty="0" smtClean="0"/>
              <a:t>Restrict, scope, and link are the default options</a:t>
            </a:r>
          </a:p>
        </p:txBody>
      </p:sp>
    </p:spTree>
    <p:extLst>
      <p:ext uri="{BB962C8B-B14F-4D97-AF65-F5344CB8AC3E}">
        <p14:creationId xmlns:p14="http://schemas.microsoft.com/office/powerpoint/2010/main" val="29993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We Will Cover…..hopefully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134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Are Directives?</a:t>
            </a:r>
          </a:p>
          <a:p>
            <a:r>
              <a:rPr lang="en-US" dirty="0" smtClean="0"/>
              <a:t>Some Common AngularJS Directives</a:t>
            </a:r>
          </a:p>
          <a:p>
            <a:r>
              <a:rPr lang="en-US" dirty="0" smtClean="0"/>
              <a:t>Inside A Directive</a:t>
            </a:r>
          </a:p>
          <a:p>
            <a:pPr lvl="1"/>
            <a:r>
              <a:rPr lang="en-US" dirty="0" smtClean="0"/>
              <a:t>Overview (Example)</a:t>
            </a:r>
          </a:p>
          <a:p>
            <a:pPr lvl="1"/>
            <a:r>
              <a:rPr lang="en-US" dirty="0" smtClean="0"/>
              <a:t>Naming </a:t>
            </a:r>
          </a:p>
          <a:p>
            <a:pPr lvl="1"/>
            <a:r>
              <a:rPr lang="en-US" dirty="0" smtClean="0"/>
              <a:t>The Return Object</a:t>
            </a:r>
            <a:endParaRPr lang="en-US" dirty="0"/>
          </a:p>
          <a:p>
            <a:pPr lvl="1"/>
            <a:r>
              <a:rPr lang="en-US" dirty="0" smtClean="0"/>
              <a:t>Restrict</a:t>
            </a:r>
            <a:endParaRPr lang="en-US" dirty="0"/>
          </a:p>
          <a:p>
            <a:pPr lvl="1"/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Link and More…</a:t>
            </a:r>
            <a:endParaRPr lang="en-US" dirty="0"/>
          </a:p>
          <a:p>
            <a:pPr marL="365760" lvl="1" indent="0">
              <a:buNone/>
            </a:pPr>
            <a:r>
              <a:rPr lang="en-US" b="1" i="1" dirty="0" smtClean="0"/>
              <a:t>“And Then Show Some Examples Of Directives”</a:t>
            </a:r>
            <a:endParaRPr lang="en-US" b="1" i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Quiz: What’s </a:t>
            </a:r>
            <a:r>
              <a:rPr lang="en-US" dirty="0" smtClean="0"/>
              <a:t>Wrong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5614328"/>
            <a:ext cx="8153400" cy="990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 not be ‘Camel Case’. Change To simple-directive</a:t>
            </a:r>
          </a:p>
          <a:p>
            <a:r>
              <a:rPr lang="en-US" dirty="0" smtClean="0"/>
              <a:t>Can only be used as type class</a:t>
            </a:r>
          </a:p>
        </p:txBody>
      </p:sp>
      <p:pic>
        <p:nvPicPr>
          <p:cNvPr id="4" name="Picture 3" descr="bad code 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60" y="1673323"/>
            <a:ext cx="5614714" cy="37398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158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Quiz: What’s Wrong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5335152"/>
            <a:ext cx="8153400" cy="126997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Can only be used either as Element or Attribute</a:t>
            </a:r>
          </a:p>
          <a:p>
            <a:r>
              <a:rPr lang="en-US" dirty="0" err="1" smtClean="0">
                <a:solidFill>
                  <a:srgbClr val="3366FF"/>
                </a:solidFill>
              </a:rPr>
              <a:t>lastName</a:t>
            </a:r>
            <a:r>
              <a:rPr lang="en-US" dirty="0">
                <a:solidFill>
                  <a:srgbClr val="3366FF"/>
                </a:solidFill>
              </a:rPr>
              <a:t>=‘Bird</a:t>
            </a:r>
            <a:r>
              <a:rPr lang="en-US" dirty="0" smtClean="0">
                <a:solidFill>
                  <a:srgbClr val="3366FF"/>
                </a:solidFill>
              </a:rPr>
              <a:t>’ </a:t>
            </a:r>
            <a:r>
              <a:rPr lang="en-US" dirty="0" smtClean="0"/>
              <a:t>must be renamed to </a:t>
            </a:r>
            <a:r>
              <a:rPr lang="en-US" dirty="0" smtClean="0">
                <a:solidFill>
                  <a:srgbClr val="3366FF"/>
                </a:solidFill>
              </a:rPr>
              <a:t>last-name=‘Bird’</a:t>
            </a:r>
          </a:p>
          <a:p>
            <a:r>
              <a:rPr lang="en-US" dirty="0" smtClean="0"/>
              <a:t>Directive name must start with lower-</a:t>
            </a:r>
            <a:r>
              <a:rPr lang="en-US" smtClean="0"/>
              <a:t>case letter.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/>
              <a:t>The link function parameters are in the wrong order</a:t>
            </a:r>
          </a:p>
        </p:txBody>
      </p:sp>
      <p:pic>
        <p:nvPicPr>
          <p:cNvPr id="5" name="Picture 4" descr="demo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77" y="1646495"/>
            <a:ext cx="4968770" cy="35619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32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Demonstrations Of Directives</a:t>
            </a:r>
            <a:endParaRPr lang="en-US" dirty="0"/>
          </a:p>
        </p:txBody>
      </p:sp>
      <p:pic>
        <p:nvPicPr>
          <p:cNvPr id="4" name="Picture 3" descr="Untitled 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6" y="1053268"/>
            <a:ext cx="6873555" cy="368336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626777"/>
            <a:ext cx="8153400" cy="192865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Lets now look at some basic examples of directives</a:t>
            </a:r>
          </a:p>
          <a:p>
            <a:r>
              <a:rPr lang="en-US" dirty="0" smtClean="0"/>
              <a:t>…and try not to laugh to hard at my examples.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Demo files for this presentation are available @: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https://</a:t>
            </a:r>
            <a:r>
              <a:rPr lang="en-US" sz="3200" dirty="0" err="1">
                <a:solidFill>
                  <a:schemeClr val="accent1"/>
                </a:solidFill>
              </a:rPr>
              <a:t>github.com</a:t>
            </a:r>
            <a:r>
              <a:rPr lang="en-US" sz="3200" dirty="0">
                <a:solidFill>
                  <a:schemeClr val="accent1"/>
                </a:solidFill>
              </a:rPr>
              <a:t>/</a:t>
            </a:r>
            <a:r>
              <a:rPr lang="en-US" sz="3200" dirty="0" err="1">
                <a:solidFill>
                  <a:schemeClr val="accent1"/>
                </a:solidFill>
              </a:rPr>
              <a:t>Zenitram-Oriaj</a:t>
            </a:r>
            <a:r>
              <a:rPr lang="en-US" sz="3200" dirty="0">
                <a:solidFill>
                  <a:schemeClr val="accent1"/>
                </a:solidFill>
              </a:rPr>
              <a:t>/</a:t>
            </a:r>
            <a:r>
              <a:rPr lang="en-US" sz="3200" dirty="0" err="1">
                <a:solidFill>
                  <a:schemeClr val="accent1"/>
                </a:solidFill>
              </a:rPr>
              <a:t>AngularJS_Directives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80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Prerequisites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Knowledge Of HTML &amp; JS</a:t>
            </a:r>
          </a:p>
          <a:p>
            <a:r>
              <a:rPr lang="en-US" dirty="0" smtClean="0"/>
              <a:t>Basic Knowledge </a:t>
            </a:r>
            <a:r>
              <a:rPr lang="en-US" dirty="0" err="1" smtClean="0"/>
              <a:t>AngularJS</a:t>
            </a:r>
            <a:endParaRPr lang="en-US" dirty="0" smtClean="0"/>
          </a:p>
          <a:p>
            <a:pPr lvl="1"/>
            <a:r>
              <a:rPr lang="en-US" dirty="0" smtClean="0"/>
              <a:t>Know how to create a basic app.</a:t>
            </a:r>
          </a:p>
          <a:p>
            <a:pPr lvl="1"/>
            <a:r>
              <a:rPr lang="en-US" dirty="0" smtClean="0"/>
              <a:t>Understand a bit about Controllers and Scope.</a:t>
            </a:r>
            <a:endParaRPr lang="en-US" dirty="0" smtClean="0"/>
          </a:p>
          <a:p>
            <a:r>
              <a:rPr lang="en-US" dirty="0" smtClean="0"/>
              <a:t>…and Patience (with me).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owbo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64" y="3945167"/>
            <a:ext cx="3705404" cy="24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Out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629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Plenty of Books on the Subject</a:t>
            </a:r>
          </a:p>
          <a:p>
            <a:r>
              <a:rPr lang="en-US" dirty="0" smtClean="0"/>
              <a:t>Video Courses from many sites such as:</a:t>
            </a:r>
          </a:p>
          <a:p>
            <a:pPr lvl="1"/>
            <a:r>
              <a:rPr lang="en-US" dirty="0" err="1" smtClean="0"/>
              <a:t>TutsPlus</a:t>
            </a:r>
            <a:r>
              <a:rPr lang="en-US" dirty="0" smtClean="0"/>
              <a:t>, Code School, Plural Sight, Lynda, and more…</a:t>
            </a:r>
          </a:p>
          <a:p>
            <a:pPr lvl="1"/>
            <a:r>
              <a:rPr lang="en-US" dirty="0" smtClean="0"/>
              <a:t>Egghead IO is a great resource as well.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8" y="3476840"/>
            <a:ext cx="1958524" cy="2416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" y="3476039"/>
            <a:ext cx="1963427" cy="2421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985" y="3481073"/>
            <a:ext cx="1958524" cy="2416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295" y="3635148"/>
            <a:ext cx="1839721" cy="199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 flipH="1">
            <a:off x="6410432" y="3180080"/>
            <a:ext cx="1850818" cy="685304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Egghead.io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459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What Are Directives?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 quote from AngularJS.org: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rgbClr val="5A6885"/>
                </a:solidFill>
              </a:rPr>
              <a:t>“Directives </a:t>
            </a:r>
            <a:r>
              <a:rPr lang="en-US" sz="2000" i="1" dirty="0">
                <a:solidFill>
                  <a:srgbClr val="5A6885"/>
                </a:solidFill>
              </a:rPr>
              <a:t>is a unique and powerful feature available only in Angular. Directives let you invent new HTML syntax, specific to your </a:t>
            </a:r>
            <a:r>
              <a:rPr lang="en-US" sz="2000" i="1" dirty="0" smtClean="0">
                <a:solidFill>
                  <a:srgbClr val="5A6885"/>
                </a:solidFill>
              </a:rPr>
              <a:t>application. 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rgbClr val="5A6885"/>
                </a:solidFill>
              </a:rPr>
              <a:t>We </a:t>
            </a:r>
            <a:r>
              <a:rPr lang="en-US" sz="2000" i="1" dirty="0">
                <a:solidFill>
                  <a:srgbClr val="5A6885"/>
                </a:solidFill>
              </a:rPr>
              <a:t>use directives to create reusable components. A component allows you to hide complex DOM structure, CSS, and behavior. This lets you focus either on what the application does or how the application looks separately</a:t>
            </a:r>
            <a:r>
              <a:rPr lang="en-US" sz="2000" i="1" dirty="0" smtClean="0">
                <a:solidFill>
                  <a:srgbClr val="5A6885"/>
                </a:solidFill>
              </a:rPr>
              <a:t>. ”</a:t>
            </a:r>
          </a:p>
          <a:p>
            <a:pPr marL="0" indent="0">
              <a:buNone/>
            </a:pPr>
            <a:endParaRPr lang="en-US" sz="2000" i="1" dirty="0">
              <a:solidFill>
                <a:srgbClr val="5A6885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T</a:t>
            </a:r>
            <a:r>
              <a:rPr lang="en-US" sz="2000" b="1" dirty="0" smtClean="0"/>
              <a:t>emplate</a:t>
            </a:r>
            <a:r>
              <a:rPr lang="en-US" sz="2000" b="1" dirty="0"/>
              <a:t>-expanding Directives </a:t>
            </a:r>
            <a:r>
              <a:rPr lang="en-US" sz="2000" dirty="0"/>
              <a:t>are the </a:t>
            </a:r>
            <a:r>
              <a:rPr lang="en-US" sz="2000" dirty="0" smtClean="0"/>
              <a:t>simplest form of a directive: </a:t>
            </a:r>
            <a:endParaRPr lang="en-US" sz="2000" dirty="0"/>
          </a:p>
          <a:p>
            <a:pPr marL="0" indent="0">
              <a:buNone/>
            </a:pPr>
            <a:r>
              <a:rPr lang="en-US" sz="1800" dirty="0" smtClean="0"/>
              <a:t>- define </a:t>
            </a:r>
            <a:r>
              <a:rPr lang="en-US" sz="1800" dirty="0"/>
              <a:t>a custom </a:t>
            </a:r>
            <a:r>
              <a:rPr lang="en-US" sz="1800" dirty="0" smtClean="0"/>
              <a:t>tag, attribute, or class </a:t>
            </a:r>
            <a:r>
              <a:rPr lang="en-US" sz="1800" dirty="0"/>
              <a:t>that is expanded or </a:t>
            </a:r>
            <a:r>
              <a:rPr lang="en-US" sz="1800" dirty="0" smtClean="0"/>
              <a:t>replaced and </a:t>
            </a:r>
            <a:r>
              <a:rPr lang="en-US" sz="1800" dirty="0"/>
              <a:t>can include Controller logic, if </a:t>
            </a:r>
            <a:r>
              <a:rPr lang="en-US" sz="1800" dirty="0" smtClean="0"/>
              <a:t>needed. 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Directives can also be used for: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Expressing complex UI</a:t>
            </a:r>
            <a:br>
              <a:rPr lang="en-US" sz="2000" dirty="0"/>
            </a:br>
            <a:r>
              <a:rPr lang="en-US" sz="2000" dirty="0" smtClean="0"/>
              <a:t>• </a:t>
            </a:r>
            <a:r>
              <a:rPr lang="en-US" sz="2000" dirty="0"/>
              <a:t>Calling events and registering event </a:t>
            </a:r>
            <a:r>
              <a:rPr lang="en-US" sz="2000" dirty="0" smtClean="0"/>
              <a:t>handlers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000" dirty="0" smtClean="0"/>
              <a:t>• Reusing common components </a:t>
            </a:r>
            <a:endParaRPr lang="en-US" sz="2000" i="1" dirty="0" smtClean="0">
              <a:solidFill>
                <a:srgbClr val="5A6885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Common AngularJS Directives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Did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k</a:t>
            </a:r>
            <a:r>
              <a:rPr lang="en-US" dirty="0" smtClean="0"/>
              <a:t>now that you </a:t>
            </a:r>
            <a:r>
              <a:rPr lang="en-US" dirty="0" smtClean="0"/>
              <a:t>have already been using Directives </a:t>
            </a:r>
            <a:r>
              <a:rPr lang="en-US" dirty="0" smtClean="0"/>
              <a:t>(the built</a:t>
            </a:r>
            <a:r>
              <a:rPr lang="en-US" dirty="0" smtClean="0"/>
              <a:t>-</a:t>
            </a:r>
            <a:r>
              <a:rPr lang="en-US" dirty="0" smtClean="0"/>
              <a:t>in kind)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ngModel</a:t>
            </a:r>
            <a:endParaRPr lang="en-US" dirty="0" smtClean="0"/>
          </a:p>
          <a:p>
            <a:r>
              <a:rPr lang="en-US" dirty="0" err="1" smtClean="0"/>
              <a:t>ngRepeat</a:t>
            </a:r>
            <a:endParaRPr lang="en-US" dirty="0" smtClean="0"/>
          </a:p>
          <a:p>
            <a:r>
              <a:rPr lang="en-US" dirty="0" err="1" smtClean="0"/>
              <a:t>ngShow</a:t>
            </a:r>
            <a:endParaRPr lang="en-US" dirty="0" smtClean="0"/>
          </a:p>
          <a:p>
            <a:r>
              <a:rPr lang="en-US" dirty="0" err="1" smtClean="0"/>
              <a:t>ngHide</a:t>
            </a:r>
            <a:endParaRPr lang="en-US" dirty="0" smtClean="0"/>
          </a:p>
          <a:p>
            <a:r>
              <a:rPr lang="en-US" dirty="0" err="1" smtClean="0"/>
              <a:t>ngBind</a:t>
            </a:r>
            <a:endParaRPr lang="en-US" dirty="0" smtClean="0"/>
          </a:p>
          <a:p>
            <a:r>
              <a:rPr lang="en-US" dirty="0" err="1" smtClean="0"/>
              <a:t>ngView</a:t>
            </a:r>
            <a:endParaRPr lang="en-US" dirty="0" smtClean="0"/>
          </a:p>
          <a:p>
            <a:r>
              <a:rPr lang="en-US" dirty="0" err="1" smtClean="0"/>
              <a:t>ngSwitch</a:t>
            </a:r>
            <a:endParaRPr lang="en-US" dirty="0" smtClean="0"/>
          </a:p>
          <a:p>
            <a:r>
              <a:rPr lang="en-US" dirty="0" smtClean="0"/>
              <a:t>…and many more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0" y="2367633"/>
            <a:ext cx="2989959" cy="35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Check-In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6582"/>
            <a:ext cx="8153400" cy="1980443"/>
          </a:xfrm>
        </p:spPr>
        <p:txBody>
          <a:bodyPr>
            <a:normAutofit/>
          </a:bodyPr>
          <a:lstStyle/>
          <a:p>
            <a:r>
              <a:rPr lang="en-US" dirty="0" smtClean="0"/>
              <a:t>What is a directive?</a:t>
            </a:r>
          </a:p>
          <a:p>
            <a:r>
              <a:rPr lang="en-US" dirty="0" smtClean="0"/>
              <a:t>Name Some Built-In Directives.</a:t>
            </a:r>
          </a:p>
          <a:p>
            <a:r>
              <a:rPr lang="en-US" dirty="0" smtClean="0"/>
              <a:t>Who Shot First? </a:t>
            </a:r>
          </a:p>
          <a:p>
            <a:pPr lvl="1"/>
            <a:endParaRPr lang="en-US" dirty="0"/>
          </a:p>
        </p:txBody>
      </p:sp>
      <p:pic>
        <p:nvPicPr>
          <p:cNvPr id="5" name="Picture 4" descr="2009-08-20-bms0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2" y="3580643"/>
            <a:ext cx="7829281" cy="2637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06" y="1676424"/>
            <a:ext cx="2729921" cy="1826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8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A </a:t>
            </a:r>
            <a:r>
              <a:rPr lang="en-US" dirty="0" smtClean="0"/>
              <a:t>Directive: Overview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0777" y="5031403"/>
            <a:ext cx="8111690" cy="152266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You can create your app and directive a few different ways.</a:t>
            </a:r>
            <a:endParaRPr lang="en-US" sz="2400" dirty="0" smtClean="0"/>
          </a:p>
          <a:p>
            <a:r>
              <a:rPr lang="en-US" sz="2400" dirty="0" smtClean="0"/>
              <a:t>These are the two most commonly used methods.</a:t>
            </a:r>
            <a:endParaRPr lang="en-US" sz="2400" dirty="0"/>
          </a:p>
        </p:txBody>
      </p:sp>
      <p:pic>
        <p:nvPicPr>
          <p:cNvPr id="5" name="Picture 4" descr="d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2" y="1688782"/>
            <a:ext cx="4341281" cy="22830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d5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21" y="2476336"/>
            <a:ext cx="4303665" cy="236742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91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Directive: </a:t>
            </a:r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614160"/>
            <a:ext cx="8153400" cy="323722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Naming Conventions:</a:t>
            </a:r>
          </a:p>
          <a:p>
            <a:pPr lvl="1"/>
            <a:r>
              <a:rPr lang="en-US" sz="2400" dirty="0" smtClean="0"/>
              <a:t>Building the directive, use “camelCase” (</a:t>
            </a:r>
            <a:r>
              <a:rPr lang="en-US" sz="2400" dirty="0" err="1" smtClean="0"/>
              <a:t>myCustom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From within the HTML DOM:</a:t>
            </a:r>
          </a:p>
          <a:p>
            <a:pPr marL="685800" lvl="2" indent="0">
              <a:buNone/>
            </a:pPr>
            <a:r>
              <a:rPr lang="en-US" sz="2100" dirty="0" smtClean="0"/>
              <a:t>1. my-custom *	3. my:custom	5. data-my-custom</a:t>
            </a:r>
          </a:p>
          <a:p>
            <a:pPr marL="685800" lvl="2" indent="0">
              <a:buNone/>
            </a:pPr>
            <a:r>
              <a:rPr lang="en-US" sz="2100" dirty="0" smtClean="0"/>
              <a:t>2. my_custom	4. x-my-custom   </a:t>
            </a:r>
          </a:p>
          <a:p>
            <a:pPr marL="685800" lvl="2" indent="0">
              <a:buNone/>
            </a:pPr>
            <a:endParaRPr lang="en-US" sz="1800" dirty="0" smtClean="0"/>
          </a:p>
          <a:p>
            <a:pPr marL="685800" lvl="2" indent="0">
              <a:buNone/>
            </a:pPr>
            <a:r>
              <a:rPr lang="en-US" sz="1800" dirty="0" smtClean="0"/>
              <a:t>* </a:t>
            </a:r>
            <a:r>
              <a:rPr lang="en-US" sz="1800" i="1" dirty="0"/>
              <a:t>The “-” is the </a:t>
            </a:r>
            <a:r>
              <a:rPr lang="en-US" sz="1800" i="1" dirty="0" smtClean="0"/>
              <a:t>preferred method (in my opinion and AngularJS). </a:t>
            </a:r>
          </a:p>
          <a:p>
            <a:pPr marL="685800" lvl="2" indent="0">
              <a:buNone/>
            </a:pPr>
            <a:r>
              <a:rPr lang="en-US" sz="1800" i="1" dirty="0" smtClean="0">
                <a:solidFill>
                  <a:srgbClr val="008000"/>
                </a:solidFill>
              </a:rPr>
              <a:t>If </a:t>
            </a:r>
            <a:r>
              <a:rPr lang="en-US" sz="1800" i="1" dirty="0">
                <a:solidFill>
                  <a:srgbClr val="008000"/>
                </a:solidFill>
              </a:rPr>
              <a:t>you want to be HTML5 </a:t>
            </a:r>
            <a:r>
              <a:rPr lang="en-US" sz="1800" i="1" dirty="0" smtClean="0">
                <a:solidFill>
                  <a:srgbClr val="008000"/>
                </a:solidFill>
              </a:rPr>
              <a:t>compliant, then add the “x-” or “data-” to your directive</a:t>
            </a:r>
            <a:endParaRPr lang="en-US" sz="2000" i="1" dirty="0" smtClean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803" y="5140302"/>
            <a:ext cx="7189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the name of your directive is a single work like “event”, </a:t>
            </a:r>
          </a:p>
          <a:p>
            <a:r>
              <a:rPr lang="en-US" sz="2400" dirty="0" smtClean="0"/>
              <a:t>then just keep it lowercase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6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3154</TotalTime>
  <Words>1532</Words>
  <Application>Microsoft Macintosh PowerPoint</Application>
  <PresentationFormat>On-screen Show (4:3)</PresentationFormat>
  <Paragraphs>194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Median</vt:lpstr>
      <vt:lpstr>Las Vegas</vt:lpstr>
      <vt:lpstr>Topics We Will Cover…..hopefully</vt:lpstr>
      <vt:lpstr>Some Prerequisites </vt:lpstr>
      <vt:lpstr>Find Out More…</vt:lpstr>
      <vt:lpstr>Part 1: What Are Directives?</vt:lpstr>
      <vt:lpstr>Some Common AngularJS Directives.</vt:lpstr>
      <vt:lpstr>Check-In Quiz</vt:lpstr>
      <vt:lpstr>Inside A Directive: Overview</vt:lpstr>
      <vt:lpstr>Inside A Directive: Naming</vt:lpstr>
      <vt:lpstr>Inside A Directive: Return Object</vt:lpstr>
      <vt:lpstr>Inside A Directive: Return Object</vt:lpstr>
      <vt:lpstr>Inside A Directive: Restrict </vt:lpstr>
      <vt:lpstr>Inside A Directive: Scope</vt:lpstr>
      <vt:lpstr>Inside A Directive: Isolated Scope</vt:lpstr>
      <vt:lpstr>Inside A Directive: Template(Url)</vt:lpstr>
      <vt:lpstr>Inside A Directive: Controller</vt:lpstr>
      <vt:lpstr>Inside A Directive: Link</vt:lpstr>
      <vt:lpstr>Inside A Directive: Link using jqLite</vt:lpstr>
      <vt:lpstr>Check-In Quiz: Is This Directive Valid?</vt:lpstr>
      <vt:lpstr>Check-In Quiz: What’s Wrong With It?</vt:lpstr>
      <vt:lpstr>Check-In Quiz: What’s Wrong With It?</vt:lpstr>
      <vt:lpstr>Demonstrations Of Directives</vt:lpstr>
    </vt:vector>
  </TitlesOfParts>
  <Company>Technilinx,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Vegas</dc:title>
  <dc:creator>Jairo Martinez</dc:creator>
  <cp:lastModifiedBy>Jairo Martinez</cp:lastModifiedBy>
  <cp:revision>97</cp:revision>
  <dcterms:created xsi:type="dcterms:W3CDTF">2014-08-30T19:19:51Z</dcterms:created>
  <dcterms:modified xsi:type="dcterms:W3CDTF">2014-10-21T19:56:16Z</dcterms:modified>
</cp:coreProperties>
</file>